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982" r:id="rId5"/>
    <p:sldId id="979" r:id="rId6"/>
  </p:sldIdLst>
  <p:sldSz cx="12192000" cy="6858000"/>
  <p:notesSz cx="7010400" cy="92964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15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03168-B49E-447C-9902-974E77D2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CBC1C3-A61C-4C76-8BA2-B68725020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CA49C2-313C-41F5-9786-B437D36B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1841BD-50D3-4B28-BA0F-D0751393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2DE510-2034-4B3F-B80B-42B5AEDF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773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F6951-0DAA-4A1A-8FC0-2D0BEB4B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1B35C4-691E-4807-9525-8740B79C4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D84F66-5545-4E7F-8417-730B84A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6D1080-75C1-429F-B8B1-7B236F65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F9AF8-03E5-4E02-BDD4-E025E2D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4343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5530C5-C550-4B43-A34D-915CFF297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36817E-6607-4088-8FB2-DED214E87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DC4AA-5BFF-4DD3-A044-0356D1EE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A5FCC-C847-4932-BAE6-5A63B1C8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2325BA-4B13-4A97-9ECC-C40DFF12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4903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5C49B-E7CD-4078-A65B-1032ECD5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92073-A798-4348-85A9-EC687E4DE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D4FE5B-71E9-4B8E-B691-1EB18F85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22316-7EEA-4FCA-8EFB-4A3BB697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9D9D7-1972-493B-985C-2F81DA3A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8109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AA8C9-13CD-42A4-8B82-1049A0E8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9B8853-D216-4948-8769-AC5FE5B2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BF044-AC89-4267-92B2-8AA5723E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CE2BD0-020A-48B1-88D1-77D7E13D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3D9E98-960D-42FF-8D8E-EBFD3807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082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4A252-C462-4E63-853E-60C82F6C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FE4564-C062-4C91-93E0-2ED484CB6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8A26F6-BD4B-448F-8D42-17DA69A62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857E89-9A71-4C37-9E5B-AABD9336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9619E3-1E46-4603-953A-35623177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CE9178-7B9E-46FA-90B4-57675E64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5566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53DC-DEAB-4E68-8309-6227C512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FF93B7-874B-40E1-8A36-79DA96E4C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DD857B-9FB4-4862-8CA3-8F6267CE4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E3AAEA-F2E3-45E8-815F-CCDE35310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C5D834-4C79-4F55-92E0-7F77ED56D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6E81A5-26FA-454B-B8D1-639BD73D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07A0F5-6F54-48C2-9FFC-A9D8C49C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E171E9-CBFF-45B0-95F6-7843ECC2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6639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E4996-121B-4C3F-A430-D3B22940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A73020-ECE6-415D-9DEF-4F73A279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786C6C-D12B-468A-8D32-74DD3690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6AA9BE-1F60-48C5-B31F-9AD51C46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3806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9F6EAE-C205-4839-BB77-C4A39E1E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7438A1-B894-4905-8234-A70C455A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CC2645-F359-4B97-9A61-E3AE430E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5269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9001B-0ACB-45D5-A237-72B92501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C7E1A-8E6B-42B1-A940-02BC6CE8C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B210EA-23F8-49F0-ABC5-9BE673E91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AC66EB-86C1-4ADF-8DFB-2B757F22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04D46C-9745-479A-9A37-0259245F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4C0C7A-E7A4-4F1D-BB8A-98303C46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5084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FAA22-D197-48E0-B97B-F34E2291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5A28A7-C918-4AEB-88AA-34907166F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566151-E62C-4933-A75B-22B3C688A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090E0B-8F1D-4CA0-9D98-75EDF34F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F48125-C9D3-487F-A4C0-C90020A0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926081-4F07-47A9-8B75-73514305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5103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876FDA-3A7C-4D9F-9736-287C7944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A5C374-AEBF-45EB-8795-0B478135A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606B92-6A31-4755-907C-BC2E63897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50F979-A102-457D-8AFC-02B6E3B62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282012-BAB9-45E1-9805-B74809FC6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461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1.jpg"/><Relationship Id="rId12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3.sv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6B8C93-D0CC-425D-BFE4-5E60DCB2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54" y="0"/>
            <a:ext cx="12303853" cy="699952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C64019F-E0BC-4247-AC8E-24B02C49E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8429" y="6116088"/>
            <a:ext cx="1952625" cy="419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F0ED78E-CEB7-40BE-BBFE-E4327F6F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062-D7D6-4DDE-BC95-3807BE462608}" type="slidenum">
              <a:rPr lang="es-CO" smtClean="0"/>
              <a:t>1</a:t>
            </a:fld>
            <a:endParaRPr lang="es-CO" dirty="0"/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7AF90119-7A64-49AF-BA38-39BCDA2D6374}"/>
              </a:ext>
            </a:extLst>
          </p:cNvPr>
          <p:cNvSpPr/>
          <p:nvPr/>
        </p:nvSpPr>
        <p:spPr>
          <a:xfrm>
            <a:off x="145641" y="131705"/>
            <a:ext cx="1193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Proyecto: MANTENIMIENTO, MEJORAMIENTO Y CONSERVACIÓN DE LA INFRAESTRUCTURA FISICA GENERAL EN EL COPED - COMPLEJO PEDREGAL-MEDELLIN-ANTIOQUIA </a:t>
            </a:r>
          </a:p>
        </p:txBody>
      </p:sp>
      <p:sp>
        <p:nvSpPr>
          <p:cNvPr id="36" name="19 CuadroTexto">
            <a:extLst>
              <a:ext uri="{FF2B5EF4-FFF2-40B4-BE49-F238E27FC236}">
                <a16:creationId xmlns:a16="http://schemas.microsoft.com/office/drawing/2014/main" id="{7A69C17A-BCE4-4A7D-BBD7-F3BAA2C98FEA}"/>
              </a:ext>
            </a:extLst>
          </p:cNvPr>
          <p:cNvSpPr txBox="1"/>
          <p:nvPr/>
        </p:nvSpPr>
        <p:spPr>
          <a:xfrm>
            <a:off x="145641" y="689710"/>
            <a:ext cx="809105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rgbClr val="C050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Descripción: DAR CUMPLIMIENTO A LA SENTENCIA </a:t>
            </a:r>
            <a:r>
              <a:rPr lang="fr-FR" sz="1200" dirty="0">
                <a:solidFill>
                  <a:srgbClr val="C050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FALLO  T-762 DE 2015</a:t>
            </a:r>
            <a:r>
              <a:rPr lang="es-CO" sz="1200" dirty="0">
                <a:solidFill>
                  <a:srgbClr val="C050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s-CO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Rectangle 181">
            <a:extLst>
              <a:ext uri="{FF2B5EF4-FFF2-40B4-BE49-F238E27FC236}">
                <a16:creationId xmlns:a16="http://schemas.microsoft.com/office/drawing/2014/main" id="{45A73259-752B-4DC0-8AF9-97AA164A8F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3788" y="1101173"/>
            <a:ext cx="4287866" cy="288032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AVANCES A LA FECHA</a:t>
            </a:r>
            <a:endParaRPr lang="en-US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CuadroTexto 42">
            <a:extLst>
              <a:ext uri="{FF2B5EF4-FFF2-40B4-BE49-F238E27FC236}">
                <a16:creationId xmlns:a16="http://schemas.microsoft.com/office/drawing/2014/main" id="{C36085D7-7090-4D08-A261-CF279FB68E03}"/>
              </a:ext>
            </a:extLst>
          </p:cNvPr>
          <p:cNvSpPr txBox="1"/>
          <p:nvPr/>
        </p:nvSpPr>
        <p:spPr>
          <a:xfrm>
            <a:off x="375359" y="1399981"/>
            <a:ext cx="4287866" cy="178510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CO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Completada etapa de verificación y complementación técnica.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CO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Terminado, con avance del 100%, el contratista se encuentra realizando reparaciones y rematando actividades</a:t>
            </a:r>
          </a:p>
          <a:p>
            <a:pPr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181">
            <a:extLst>
              <a:ext uri="{FF2B5EF4-FFF2-40B4-BE49-F238E27FC236}">
                <a16:creationId xmlns:a16="http://schemas.microsoft.com/office/drawing/2014/main" id="{F5B6BEAD-B3C8-4E98-AF4D-F124787F90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20366" y="1081752"/>
            <a:ext cx="6187845" cy="288032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BENEFICIOS ADICIONALES</a:t>
            </a:r>
            <a:endParaRPr lang="en-US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BE6AC58-0EA7-4608-AC8C-7D6EC1D12EE5}"/>
              </a:ext>
            </a:extLst>
          </p:cNvPr>
          <p:cNvSpPr/>
          <p:nvPr/>
        </p:nvSpPr>
        <p:spPr>
          <a:xfrm>
            <a:off x="383788" y="3672916"/>
            <a:ext cx="4279437" cy="22916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1" name="Rectangle 181">
            <a:extLst>
              <a:ext uri="{FF2B5EF4-FFF2-40B4-BE49-F238E27FC236}">
                <a16:creationId xmlns:a16="http://schemas.microsoft.com/office/drawing/2014/main" id="{5286EA09-EC50-4FA7-B8F3-7023ED1B11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3788" y="3434237"/>
            <a:ext cx="4287866" cy="238679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 GRÁFICAS</a:t>
            </a:r>
            <a:endParaRPr lang="en-US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28 CuadroTexto">
            <a:extLst>
              <a:ext uri="{FF2B5EF4-FFF2-40B4-BE49-F238E27FC236}">
                <a16:creationId xmlns:a16="http://schemas.microsoft.com/office/drawing/2014/main" id="{27AE8958-27F4-4B2F-A7DB-623E92357C94}"/>
              </a:ext>
            </a:extLst>
          </p:cNvPr>
          <p:cNvSpPr txBox="1"/>
          <p:nvPr/>
        </p:nvSpPr>
        <p:spPr>
          <a:xfrm>
            <a:off x="5620367" y="1386652"/>
            <a:ext cx="6187844" cy="11695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defTabSz="457189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Alojamientos y Baños R1 y R2</a:t>
            </a:r>
          </a:p>
          <a:p>
            <a:pPr marL="171450" indent="-171450" defTabSz="457189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Celdas conyugales se construirán 10</a:t>
            </a:r>
          </a:p>
          <a:p>
            <a:pPr marL="171450" indent="-171450" defTabSz="457189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UTE en pabellón de mujeres</a:t>
            </a:r>
          </a:p>
          <a:p>
            <a:pPr marL="171450" indent="-171450" defTabSz="457189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Rancho, Sanidad y almacenamientos</a:t>
            </a:r>
          </a:p>
          <a:p>
            <a:pPr marL="171450" indent="-171450" defTabSz="457189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 hidrosanitarias</a:t>
            </a:r>
          </a:p>
          <a:p>
            <a:pPr marL="171450" indent="-171450" defTabSz="457189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Mantenimiento eléctrico</a:t>
            </a:r>
          </a:p>
          <a:p>
            <a:pPr marL="171450" indent="-171450" defTabSz="457189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Parqueaderos motos</a:t>
            </a:r>
          </a:p>
        </p:txBody>
      </p:sp>
      <p:graphicFrame>
        <p:nvGraphicFramePr>
          <p:cNvPr id="53" name="Tabla 52">
            <a:extLst>
              <a:ext uri="{FF2B5EF4-FFF2-40B4-BE49-F238E27FC236}">
                <a16:creationId xmlns:a16="http://schemas.microsoft.com/office/drawing/2014/main" id="{0B35519F-6E4E-46FA-8FBA-EFFC5C4AE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269482"/>
              </p:ext>
            </p:extLst>
          </p:nvPr>
        </p:nvGraphicFramePr>
        <p:xfrm>
          <a:off x="5620366" y="2806483"/>
          <a:ext cx="6325556" cy="320006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2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730">
                <a:tc>
                  <a:txBody>
                    <a:bodyPr/>
                    <a:lstStyle/>
                    <a:p>
                      <a:pPr algn="l"/>
                      <a:r>
                        <a:rPr lang="es-CO" sz="15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Estado del proyecto </a:t>
                      </a:r>
                      <a:endParaRPr lang="es-CO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015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Ejecución</a:t>
                      </a:r>
                      <a:r>
                        <a:rPr lang="es-CO" sz="15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s-CO" sz="15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0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s-CO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Inicio Etapa</a:t>
                      </a:r>
                      <a:r>
                        <a:rPr lang="es-CO" sz="1200" b="1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es-CO" sz="12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b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de</a:t>
                      </a:r>
                      <a:r>
                        <a:rPr lang="es-CO" sz="1200" b="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abril </a:t>
                      </a:r>
                      <a:r>
                        <a:rPr lang="es-CO" sz="1200" b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2018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s-CO" sz="1200" b="1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Terminación Etapa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b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de junio de 2018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7211883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Inicio Etapa</a:t>
                      </a:r>
                      <a:r>
                        <a:rPr lang="es-CO" sz="1200" b="1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 obra</a:t>
                      </a:r>
                      <a:endParaRPr lang="es-CO" sz="1200" b="1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b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03 De julio de 2018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Terminación obra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de octubre de 2019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5303971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Ejecutor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b="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Fonade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b="1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Presupuesto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$ 3.561.396.497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r>
                        <a:rPr lang="es-CO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Avance financiero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$ 3.561.396.497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r>
                        <a:rPr lang="es-CO" sz="12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Avance de ejecución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46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CO" sz="1200" b="1" kern="12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Observaciones</a:t>
                      </a:r>
                      <a:endParaRPr lang="es-CO" sz="1200" b="1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 contratista se encuentra en ajuste de observaciones</a:t>
                      </a:r>
                      <a:endParaRPr lang="es-CO" sz="10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4" name="Imagen 53" descr="Vista de un edificio&#10;&#10;Descripción generada automáticamente">
            <a:extLst>
              <a:ext uri="{FF2B5EF4-FFF2-40B4-BE49-F238E27FC236}">
                <a16:creationId xmlns:a16="http://schemas.microsoft.com/office/drawing/2014/main" id="{EBCD93F8-F574-4BA1-A9E2-AB5D646C1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34" y="3687006"/>
            <a:ext cx="3611950" cy="22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6B8C93-D0CC-425D-BFE4-5E60DCB2C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1"/>
            <a:ext cx="12192000" cy="6999528"/>
          </a:xfrm>
          <a:prstGeom prst="rect">
            <a:avLst/>
          </a:prstGeom>
          <a:noFill/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C64019F-E0BC-4247-AC8E-24B02C49E3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58429" y="6116088"/>
            <a:ext cx="1952625" cy="419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F0ED78E-CEB7-40BE-BBFE-E4327F6F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062-D7D6-4DDE-BC95-3807BE462608}" type="slidenum">
              <a:rPr lang="es-CO" smtClean="0"/>
              <a:t>2</a:t>
            </a:fld>
            <a:endParaRPr lang="es-CO" dirty="0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E06E5D28-8383-4A65-95CA-0186998376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8192" y="6274768"/>
            <a:ext cx="31115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Desviación en días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frente proyección</a:t>
            </a: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59B87256-EEC0-438C-9ED1-CCAD7F5827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13945" y="6613330"/>
            <a:ext cx="932495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30</a:t>
            </a: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5173BC2F-D0DD-45F6-BF24-87B33BCA1B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94937" y="6602877"/>
            <a:ext cx="360276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0</a:t>
            </a:r>
          </a:p>
        </p:txBody>
      </p:sp>
      <p:sp>
        <p:nvSpPr>
          <p:cNvPr id="50" name="Rectangle 178">
            <a:extLst>
              <a:ext uri="{FF2B5EF4-FFF2-40B4-BE49-F238E27FC236}">
                <a16:creationId xmlns:a16="http://schemas.microsoft.com/office/drawing/2014/main" id="{25E88758-C0C4-463D-8D44-42E974BC82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896" y="5681569"/>
            <a:ext cx="2783274" cy="43564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lIns="45720" tIns="91440" rIns="45720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Tx/>
              <a:buChar char="-"/>
            </a:pPr>
            <a:r>
              <a:rPr lang="es-CO" sz="800" dirty="0"/>
              <a:t>Fernando Florez/ Supervisor </a:t>
            </a:r>
            <a:r>
              <a:rPr lang="es-CO" sz="800" dirty="0" err="1"/>
              <a:t>Enterritorio</a:t>
            </a:r>
            <a:endParaRPr lang="es-CO" sz="800" dirty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Tx/>
              <a:buChar char="-"/>
            </a:pPr>
            <a:r>
              <a:rPr lang="es-CO" sz="800" dirty="0"/>
              <a:t>5940407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Tx/>
              <a:buChar char="-"/>
            </a:pPr>
            <a:endParaRPr lang="es-CO" sz="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3" name="2 Grupo">
            <a:extLst>
              <a:ext uri="{FF2B5EF4-FFF2-40B4-BE49-F238E27FC236}">
                <a16:creationId xmlns:a16="http://schemas.microsoft.com/office/drawing/2014/main" id="{0A436F5C-B563-4DEB-9D73-AE3BB0E9202E}"/>
              </a:ext>
            </a:extLst>
          </p:cNvPr>
          <p:cNvGrpSpPr/>
          <p:nvPr/>
        </p:nvGrpSpPr>
        <p:grpSpPr>
          <a:xfrm>
            <a:off x="7618633" y="6205413"/>
            <a:ext cx="1700032" cy="384758"/>
            <a:chOff x="7164287" y="6381328"/>
            <a:chExt cx="1404770" cy="360040"/>
          </a:xfrm>
        </p:grpSpPr>
        <p:sp>
          <p:nvSpPr>
            <p:cNvPr id="64" name="Rectángulo redondeado 31">
              <a:extLst>
                <a:ext uri="{FF2B5EF4-FFF2-40B4-BE49-F238E27FC236}">
                  <a16:creationId xmlns:a16="http://schemas.microsoft.com/office/drawing/2014/main" id="{79DBC480-27B0-4336-8DCC-22829C460735}"/>
                </a:ext>
              </a:extLst>
            </p:cNvPr>
            <p:cNvSpPr/>
            <p:nvPr/>
          </p:nvSpPr>
          <p:spPr>
            <a:xfrm>
              <a:off x="7164287" y="6453336"/>
              <a:ext cx="1298901" cy="2880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65" name="26 Elipse">
              <a:extLst>
                <a:ext uri="{FF2B5EF4-FFF2-40B4-BE49-F238E27FC236}">
                  <a16:creationId xmlns:a16="http://schemas.microsoft.com/office/drawing/2014/main" id="{135BF92E-70F9-4542-9F4B-FA28FFF96CED}"/>
                </a:ext>
              </a:extLst>
            </p:cNvPr>
            <p:cNvSpPr/>
            <p:nvPr/>
          </p:nvSpPr>
          <p:spPr>
            <a:xfrm>
              <a:off x="7968702" y="6529816"/>
              <a:ext cx="176401" cy="151200"/>
            </a:xfrm>
            <a:prstGeom prst="ellipse">
              <a:avLst/>
            </a:prstGeom>
            <a:solidFill>
              <a:srgbClr val="327E4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66" name="32 Elipse">
              <a:extLst>
                <a:ext uri="{FF2B5EF4-FFF2-40B4-BE49-F238E27FC236}">
                  <a16:creationId xmlns:a16="http://schemas.microsoft.com/office/drawing/2014/main" id="{2975A682-145F-4185-A02E-607145390970}"/>
                </a:ext>
              </a:extLst>
            </p:cNvPr>
            <p:cNvSpPr/>
            <p:nvPr/>
          </p:nvSpPr>
          <p:spPr>
            <a:xfrm>
              <a:off x="8244407" y="6529816"/>
              <a:ext cx="176401" cy="151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67" name="1 Rectángulo">
              <a:extLst>
                <a:ext uri="{FF2B5EF4-FFF2-40B4-BE49-F238E27FC236}">
                  <a16:creationId xmlns:a16="http://schemas.microsoft.com/office/drawing/2014/main" id="{B17A7465-E55C-4172-A518-B72CBC88816B}"/>
                </a:ext>
              </a:extLst>
            </p:cNvPr>
            <p:cNvSpPr/>
            <p:nvPr/>
          </p:nvSpPr>
          <p:spPr>
            <a:xfrm>
              <a:off x="7335864" y="6381328"/>
              <a:ext cx="987770" cy="172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s-CO" sz="600" b="1" cap="all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semáforo</a:t>
              </a:r>
            </a:p>
          </p:txBody>
        </p:sp>
        <p:sp>
          <p:nvSpPr>
            <p:cNvPr id="68" name="34 Rectángulo">
              <a:extLst>
                <a:ext uri="{FF2B5EF4-FFF2-40B4-BE49-F238E27FC236}">
                  <a16:creationId xmlns:a16="http://schemas.microsoft.com/office/drawing/2014/main" id="{7DF525E9-28A4-4DE0-ACE9-D7FBCF894A60}"/>
                </a:ext>
              </a:extLst>
            </p:cNvPr>
            <p:cNvSpPr/>
            <p:nvPr/>
          </p:nvSpPr>
          <p:spPr>
            <a:xfrm>
              <a:off x="8101513" y="6497501"/>
              <a:ext cx="467544" cy="20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s-CO" sz="800" b="1" cap="all" dirty="0">
                  <a:solidFill>
                    <a:prstClr val="black"/>
                  </a:solidFill>
                  <a:latin typeface="Arial" pitchFamily="34" charset="0"/>
                  <a:ea typeface="Verdana" panose="020B0604030504040204" pitchFamily="34" charset="0"/>
                  <a:cs typeface="Arial" pitchFamily="34" charset="0"/>
                </a:rPr>
                <a:t>N/A</a:t>
              </a:r>
            </a:p>
          </p:txBody>
        </p:sp>
      </p:grpSp>
      <p:sp>
        <p:nvSpPr>
          <p:cNvPr id="70" name="149 Extracto">
            <a:extLst>
              <a:ext uri="{FF2B5EF4-FFF2-40B4-BE49-F238E27FC236}">
                <a16:creationId xmlns:a16="http://schemas.microsoft.com/office/drawing/2014/main" id="{B1EEB487-4E3B-4A83-87AF-0D6BD2545306}"/>
              </a:ext>
            </a:extLst>
          </p:cNvPr>
          <p:cNvSpPr/>
          <p:nvPr/>
        </p:nvSpPr>
        <p:spPr>
          <a:xfrm>
            <a:off x="7772346" y="6360668"/>
            <a:ext cx="176400" cy="151200"/>
          </a:xfrm>
          <a:prstGeom prst="flowChartExtra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1" name="150 Proceso">
            <a:extLst>
              <a:ext uri="{FF2B5EF4-FFF2-40B4-BE49-F238E27FC236}">
                <a16:creationId xmlns:a16="http://schemas.microsoft.com/office/drawing/2014/main" id="{3FBFCC2E-CF3D-4F21-AA6D-E56C52A0D3C7}"/>
              </a:ext>
            </a:extLst>
          </p:cNvPr>
          <p:cNvSpPr/>
          <p:nvPr/>
        </p:nvSpPr>
        <p:spPr>
          <a:xfrm>
            <a:off x="8179104" y="6369724"/>
            <a:ext cx="176400" cy="151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33" name="6 Rectángulo">
            <a:extLst>
              <a:ext uri="{FF2B5EF4-FFF2-40B4-BE49-F238E27FC236}">
                <a16:creationId xmlns:a16="http://schemas.microsoft.com/office/drawing/2014/main" id="{146A80EB-AEAF-4D58-B19C-6811FEA4E5F7}"/>
              </a:ext>
            </a:extLst>
          </p:cNvPr>
          <p:cNvSpPr/>
          <p:nvPr/>
        </p:nvSpPr>
        <p:spPr>
          <a:xfrm>
            <a:off x="113980" y="362209"/>
            <a:ext cx="7905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Meta: </a:t>
            </a:r>
            <a:r>
              <a:rPr lang="es-CO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CUMPLIMIENTO A LA SENTENCIA FALLO  T-762 DE 2015 </a:t>
            </a:r>
            <a:endParaRPr lang="es-CO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4" name="Group 120">
            <a:extLst>
              <a:ext uri="{FF2B5EF4-FFF2-40B4-BE49-F238E27FC236}">
                <a16:creationId xmlns:a16="http://schemas.microsoft.com/office/drawing/2014/main" id="{D8EDE30C-BDF8-4528-B00D-F31D14B2B44F}"/>
              </a:ext>
            </a:extLst>
          </p:cNvPr>
          <p:cNvGrpSpPr>
            <a:grpSpLocks/>
          </p:cNvGrpSpPr>
          <p:nvPr/>
        </p:nvGrpSpPr>
        <p:grpSpPr bwMode="auto">
          <a:xfrm>
            <a:off x="8654694" y="-37132"/>
            <a:ext cx="2771299" cy="1125172"/>
            <a:chOff x="4071" y="1279"/>
            <a:chExt cx="1124" cy="350"/>
          </a:xfrm>
        </p:grpSpPr>
        <p:pic>
          <p:nvPicPr>
            <p:cNvPr id="135" name="Picture 121" descr="j0432549">
              <a:extLst>
                <a:ext uri="{FF2B5EF4-FFF2-40B4-BE49-F238E27FC236}">
                  <a16:creationId xmlns:a16="http://schemas.microsoft.com/office/drawing/2014/main" id="{B73E540B-81BE-49BF-955B-432A36DE6D0F}"/>
                </a:ext>
              </a:extLst>
            </p:cNvPr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" y="1279"/>
              <a:ext cx="313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Oval 125">
              <a:extLst>
                <a:ext uri="{FF2B5EF4-FFF2-40B4-BE49-F238E27FC236}">
                  <a16:creationId xmlns:a16="http://schemas.microsoft.com/office/drawing/2014/main" id="{E552F77C-3815-4AA5-B447-E76C0118DD7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0800000">
              <a:off x="4073" y="1566"/>
              <a:ext cx="38" cy="22"/>
            </a:xfrm>
            <a:prstGeom prst="ellipse">
              <a:avLst/>
            </a:prstGeom>
            <a:solidFill>
              <a:schemeClr val="bg2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1051" dirty="0">
                <a:solidFill>
                  <a:prstClr val="black"/>
                </a:solidFill>
              </a:endParaRPr>
            </a:p>
          </p:txBody>
        </p:sp>
        <p:sp>
          <p:nvSpPr>
            <p:cNvPr id="137" name="Oval 133">
              <a:extLst>
                <a:ext uri="{FF2B5EF4-FFF2-40B4-BE49-F238E27FC236}">
                  <a16:creationId xmlns:a16="http://schemas.microsoft.com/office/drawing/2014/main" id="{F87D036A-B672-41CF-98F6-36EDB75DA2C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>
              <a:off x="4071" y="1366"/>
              <a:ext cx="40" cy="22"/>
            </a:xfrm>
            <a:prstGeom prst="ellipse">
              <a:avLst/>
            </a:prstGeom>
            <a:solidFill>
              <a:schemeClr val="bg2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1051"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Rectangle 181">
            <a:extLst>
              <a:ext uri="{FF2B5EF4-FFF2-40B4-BE49-F238E27FC236}">
                <a16:creationId xmlns:a16="http://schemas.microsoft.com/office/drawing/2014/main" id="{2A82E97F-8DAB-4961-9475-6B7D09971F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77009" y="3954018"/>
            <a:ext cx="3028507" cy="23810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Decisiones a tomar</a:t>
            </a:r>
          </a:p>
        </p:txBody>
      </p:sp>
      <p:sp>
        <p:nvSpPr>
          <p:cNvPr id="139" name="Rectangle 178">
            <a:extLst>
              <a:ext uri="{FF2B5EF4-FFF2-40B4-BE49-F238E27FC236}">
                <a16:creationId xmlns:a16="http://schemas.microsoft.com/office/drawing/2014/main" id="{B5E16312-C124-4B51-A7B7-33D38CC4D7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77009" y="4222273"/>
            <a:ext cx="3028507" cy="175563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lIns="45720" tIns="91440" rIns="45720"/>
          <a:lstStyle/>
          <a:p>
            <a:pPr marL="228594" indent="-228594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" name="Rectangle 181">
            <a:extLst>
              <a:ext uri="{FF2B5EF4-FFF2-40B4-BE49-F238E27FC236}">
                <a16:creationId xmlns:a16="http://schemas.microsoft.com/office/drawing/2014/main" id="{C8F6C938-B364-4540-808A-AD9E5A8BF9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9492" y="3377121"/>
            <a:ext cx="3316979" cy="253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Ejecución Financiera</a:t>
            </a:r>
          </a:p>
        </p:txBody>
      </p:sp>
      <p:grpSp>
        <p:nvGrpSpPr>
          <p:cNvPr id="141" name="Group 51">
            <a:extLst>
              <a:ext uri="{FF2B5EF4-FFF2-40B4-BE49-F238E27FC236}">
                <a16:creationId xmlns:a16="http://schemas.microsoft.com/office/drawing/2014/main" id="{3F3FE949-D882-4400-A7A5-F4E89117E770}"/>
              </a:ext>
            </a:extLst>
          </p:cNvPr>
          <p:cNvGrpSpPr/>
          <p:nvPr/>
        </p:nvGrpSpPr>
        <p:grpSpPr>
          <a:xfrm>
            <a:off x="3900184" y="3938600"/>
            <a:ext cx="2926080" cy="2079873"/>
            <a:chOff x="2981481" y="3803867"/>
            <a:chExt cx="2926080" cy="2079873"/>
          </a:xfrm>
          <a:noFill/>
        </p:grpSpPr>
        <p:sp>
          <p:nvSpPr>
            <p:cNvPr id="142" name="Rectangle 181">
              <a:extLst>
                <a:ext uri="{FF2B5EF4-FFF2-40B4-BE49-F238E27FC236}">
                  <a16:creationId xmlns:a16="http://schemas.microsoft.com/office/drawing/2014/main" id="{3DAB2132-AC4E-4274-822A-E97A30AAE3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81481" y="3803867"/>
              <a:ext cx="2926080" cy="2535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wrap="none" lIns="237744" rIns="0" anchor="ctr"/>
            <a:lstStyle/>
            <a:p>
              <a:pPr algn="ctr"/>
              <a:r>
                <a:rPr lang="en-US" sz="1051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Riesgos y acciones tomadas</a:t>
              </a:r>
            </a:p>
          </p:txBody>
        </p:sp>
        <p:sp>
          <p:nvSpPr>
            <p:cNvPr id="143" name="Rectangle 178">
              <a:extLst>
                <a:ext uri="{FF2B5EF4-FFF2-40B4-BE49-F238E27FC236}">
                  <a16:creationId xmlns:a16="http://schemas.microsoft.com/office/drawing/2014/main" id="{EE15BFB6-62E6-4071-90D8-9B76442849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81481" y="4128102"/>
              <a:ext cx="2926080" cy="1755638"/>
            </a:xfrm>
            <a:prstGeom prst="rect">
              <a:avLst/>
            </a:prstGeom>
            <a:grp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lIns="45720" tIns="91440" rIns="45720"/>
            <a:lstStyle/>
            <a:p>
              <a:pPr marL="228594" indent="-228594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20000"/>
                <a:buFont typeface="Arial" pitchFamily="34" charset="0"/>
                <a:buChar char="•"/>
              </a:pPr>
              <a:endParaRPr lang="en-US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4" name="Rectangle 178">
            <a:extLst>
              <a:ext uri="{FF2B5EF4-FFF2-40B4-BE49-F238E27FC236}">
                <a16:creationId xmlns:a16="http://schemas.microsoft.com/office/drawing/2014/main" id="{3D5BDA80-2A3F-495F-AE85-B0162F3FBA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76049" y="4301742"/>
            <a:ext cx="2760311" cy="1159492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lIns="45720" tIns="91440" rIns="45720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r>
              <a:rPr lang="es-ES" sz="9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Riesgos:</a:t>
            </a:r>
            <a:r>
              <a:rPr lang="es-ES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subsanaciones pendientes (remates de obra) y reparaciones a conformidad.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r>
              <a:rPr lang="es-ES" sz="9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Acciones:</a:t>
            </a:r>
            <a:r>
              <a:rPr lang="es-ES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seguimiento continuo por a través de la interventoría</a:t>
            </a:r>
            <a:endParaRPr lang="es-419" sz="900" dirty="0"/>
          </a:p>
        </p:txBody>
      </p:sp>
      <p:sp>
        <p:nvSpPr>
          <p:cNvPr id="145" name="Rectangle 181">
            <a:extLst>
              <a:ext uri="{FF2B5EF4-FFF2-40B4-BE49-F238E27FC236}">
                <a16:creationId xmlns:a16="http://schemas.microsoft.com/office/drawing/2014/main" id="{4BDD8189-6692-4E06-95CF-706C6E3632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430" y="970966"/>
            <a:ext cx="3350480" cy="253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 proyectado vs. </a:t>
            </a:r>
            <a:r>
              <a:rPr lang="en-US" sz="1051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</a:t>
            </a:r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Real</a:t>
            </a:r>
          </a:p>
        </p:txBody>
      </p:sp>
      <p:sp>
        <p:nvSpPr>
          <p:cNvPr id="146" name="Rectangle 181">
            <a:extLst>
              <a:ext uri="{FF2B5EF4-FFF2-40B4-BE49-F238E27FC236}">
                <a16:creationId xmlns:a16="http://schemas.microsoft.com/office/drawing/2014/main" id="{7854A10E-6002-4685-8E11-F189EF46D5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8281" y="970965"/>
            <a:ext cx="3505164" cy="253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Próximos hitos</a:t>
            </a:r>
          </a:p>
        </p:txBody>
      </p:sp>
      <p:sp>
        <p:nvSpPr>
          <p:cNvPr id="147" name="Rectangle 184">
            <a:extLst>
              <a:ext uri="{FF2B5EF4-FFF2-40B4-BE49-F238E27FC236}">
                <a16:creationId xmlns:a16="http://schemas.microsoft.com/office/drawing/2014/main" id="{ADFBE2D8-BFB6-42D0-B133-5F5E50066F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8280" y="1231128"/>
            <a:ext cx="3505164" cy="2267000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 marL="171450" indent="-171450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 de etapa de verificación</a:t>
            </a: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 etapa de verificación</a:t>
            </a: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 de Etapa de construcción</a:t>
            </a: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 etapa de construcción </a:t>
            </a:r>
          </a:p>
          <a:p>
            <a:pPr defTabSz="457200" fontAlgn="ctr"/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fontAlgn="ctr"/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fontAlgn="ctr"/>
            <a:endParaRPr lang="es-CO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" name="Rectangle 186">
            <a:extLst>
              <a:ext uri="{FF2B5EF4-FFF2-40B4-BE49-F238E27FC236}">
                <a16:creationId xmlns:a16="http://schemas.microsoft.com/office/drawing/2014/main" id="{A0B2989C-0A2F-4D96-B441-70BE8C3F9FA0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7725360" y="966827"/>
            <a:ext cx="848660" cy="2643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GB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Cron.</a:t>
            </a:r>
          </a:p>
        </p:txBody>
      </p:sp>
      <p:sp>
        <p:nvSpPr>
          <p:cNvPr id="149" name="Rectangle 186">
            <a:extLst>
              <a:ext uri="{FF2B5EF4-FFF2-40B4-BE49-F238E27FC236}">
                <a16:creationId xmlns:a16="http://schemas.microsoft.com/office/drawing/2014/main" id="{1400E630-73BC-4A9A-A009-10389A59369A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7725359" y="1243571"/>
            <a:ext cx="848659" cy="2254557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 16/18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Junio16/18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Julio 03/18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r>
              <a:rPr lang="en-GB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octubre</a:t>
            </a: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16/19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0" name="Rectangle 186">
            <a:extLst>
              <a:ext uri="{FF2B5EF4-FFF2-40B4-BE49-F238E27FC236}">
                <a16:creationId xmlns:a16="http://schemas.microsoft.com/office/drawing/2014/main" id="{61C4E49F-1F97-4F0E-B66D-0FCE1113C886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8761393" y="966827"/>
            <a:ext cx="578312" cy="2643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GB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Desfase</a:t>
            </a:r>
          </a:p>
        </p:txBody>
      </p:sp>
      <p:sp>
        <p:nvSpPr>
          <p:cNvPr id="151" name="Rectangle 186">
            <a:extLst>
              <a:ext uri="{FF2B5EF4-FFF2-40B4-BE49-F238E27FC236}">
                <a16:creationId xmlns:a16="http://schemas.microsoft.com/office/drawing/2014/main" id="{56B9B73D-12D0-40D1-97B0-ED6F0D2546F5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8740353" y="1241891"/>
            <a:ext cx="578312" cy="2240632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2" name="Rectangle 183">
            <a:extLst>
              <a:ext uri="{FF2B5EF4-FFF2-40B4-BE49-F238E27FC236}">
                <a16:creationId xmlns:a16="http://schemas.microsoft.com/office/drawing/2014/main" id="{F5AB9127-11FE-416E-910B-BA820DFA0FA2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9611620" y="966827"/>
            <a:ext cx="498009" cy="2455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Status</a:t>
            </a:r>
          </a:p>
        </p:txBody>
      </p:sp>
      <p:sp>
        <p:nvSpPr>
          <p:cNvPr id="153" name="Rectangle 186">
            <a:extLst>
              <a:ext uri="{FF2B5EF4-FFF2-40B4-BE49-F238E27FC236}">
                <a16:creationId xmlns:a16="http://schemas.microsoft.com/office/drawing/2014/main" id="{557B9668-B916-4A07-A742-4D8AC1CC9512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9611620" y="1225663"/>
            <a:ext cx="493896" cy="2254557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 marL="182875" indent="-182875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</a:pPr>
            <a:endParaRPr lang="en-GB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4" name="Imagen 153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1F23CADD-9B34-4F7C-BDD0-FCBBF808A8B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96" y="3742774"/>
            <a:ext cx="3337950" cy="1755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5" name="Imagen 154" descr="Imagen que contiene texto&#10;&#10;Descripción generada automáticamente">
            <a:extLst>
              <a:ext uri="{FF2B5EF4-FFF2-40B4-BE49-F238E27FC236}">
                <a16:creationId xmlns:a16="http://schemas.microsoft.com/office/drawing/2014/main" id="{1ED79B3D-0D10-4751-BA26-0159595D138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430" y="1309298"/>
            <a:ext cx="3348253" cy="1517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6" name="26 Elipse">
            <a:extLst>
              <a:ext uri="{FF2B5EF4-FFF2-40B4-BE49-F238E27FC236}">
                <a16:creationId xmlns:a16="http://schemas.microsoft.com/office/drawing/2014/main" id="{6BF1CC48-5D7F-4248-9221-3E99632D7B4E}"/>
              </a:ext>
            </a:extLst>
          </p:cNvPr>
          <p:cNvSpPr/>
          <p:nvPr/>
        </p:nvSpPr>
        <p:spPr>
          <a:xfrm>
            <a:off x="9751829" y="1471357"/>
            <a:ext cx="213478" cy="161580"/>
          </a:xfrm>
          <a:prstGeom prst="ellipse">
            <a:avLst/>
          </a:prstGeom>
          <a:solidFill>
            <a:srgbClr val="327E4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57" name="26 Elipse">
            <a:extLst>
              <a:ext uri="{FF2B5EF4-FFF2-40B4-BE49-F238E27FC236}">
                <a16:creationId xmlns:a16="http://schemas.microsoft.com/office/drawing/2014/main" id="{1F78893E-D113-408D-9E3A-D8B885A2DB03}"/>
              </a:ext>
            </a:extLst>
          </p:cNvPr>
          <p:cNvSpPr/>
          <p:nvPr/>
        </p:nvSpPr>
        <p:spPr>
          <a:xfrm>
            <a:off x="9751611" y="2149757"/>
            <a:ext cx="213478" cy="161580"/>
          </a:xfrm>
          <a:prstGeom prst="ellipse">
            <a:avLst/>
          </a:prstGeom>
          <a:solidFill>
            <a:srgbClr val="327E4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58" name="Oval 131">
            <a:extLst>
              <a:ext uri="{FF2B5EF4-FFF2-40B4-BE49-F238E27FC236}">
                <a16:creationId xmlns:a16="http://schemas.microsoft.com/office/drawing/2014/main" id="{04A44F03-AF96-4A2F-9F40-5BD0CC46DF0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53835" y="432091"/>
            <a:ext cx="178356" cy="26419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051" dirty="0">
              <a:solidFill>
                <a:prstClr val="black"/>
              </a:solidFill>
            </a:endParaRPr>
          </a:p>
        </p:txBody>
      </p:sp>
      <p:sp>
        <p:nvSpPr>
          <p:cNvPr id="159" name="Oval 131">
            <a:extLst>
              <a:ext uri="{FF2B5EF4-FFF2-40B4-BE49-F238E27FC236}">
                <a16:creationId xmlns:a16="http://schemas.microsoft.com/office/drawing/2014/main" id="{5029FB37-0C81-42D8-96E8-C0C9CE23374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53835" y="117562"/>
            <a:ext cx="178356" cy="26419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05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2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aZLETAeU.54Z91u7Se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aZLETAeU.54Z91u7Se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6mB_Lj_bE6SuG_W7A.N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nwk0joAEy9gzqZz4ZOE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nwk0joAEy9gzqZz4ZOE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AE79D6F62744A90ED38F7A4107209" ma:contentTypeVersion="8" ma:contentTypeDescription="Create a new document." ma:contentTypeScope="" ma:versionID="c0583f2f575c464155c1962f22a9c21d">
  <xsd:schema xmlns:xsd="http://www.w3.org/2001/XMLSchema" xmlns:xs="http://www.w3.org/2001/XMLSchema" xmlns:p="http://schemas.microsoft.com/office/2006/metadata/properties" xmlns:ns3="0381c238-0115-4676-9eac-af3b642ab3a9" targetNamespace="http://schemas.microsoft.com/office/2006/metadata/properties" ma:root="true" ma:fieldsID="b3cfb08cb5f9b9908e5dd0ed550ec1a0" ns3:_="">
    <xsd:import namespace="0381c238-0115-4676-9eac-af3b642ab3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1c238-0115-4676-9eac-af3b642ab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892A36-F7E2-458C-BF50-9C0D0DBB8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81c238-0115-4676-9eac-af3b642ab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6CAC43-FD0A-4CFB-A12C-A955837C744A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0381c238-0115-4676-9eac-af3b642ab3a9"/>
    <ds:schemaRef ds:uri="http://schemas.microsoft.com/office/2006/metadata/properti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07AD7B-8C70-4A8D-8508-A4A33D9C3A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249</Words>
  <Application>Microsoft Office PowerPoint</Application>
  <PresentationFormat>Panorámica</PresentationFormat>
  <Paragraphs>80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Milena Castaneda Moreno</dc:creator>
  <cp:lastModifiedBy>HP</cp:lastModifiedBy>
  <cp:revision>62</cp:revision>
  <cp:lastPrinted>2019-10-29T22:15:30Z</cp:lastPrinted>
  <dcterms:created xsi:type="dcterms:W3CDTF">2019-06-28T15:32:40Z</dcterms:created>
  <dcterms:modified xsi:type="dcterms:W3CDTF">2020-04-14T01:02:08Z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0x010100B05AE79D6F62744A90ED38F7A4107209</vt:lpwstr>
  </property>
</Properties>
</file>